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6"/>
  </p:notesMasterIdLst>
  <p:handoutMasterIdLst>
    <p:handoutMasterId r:id="rId17"/>
  </p:handoutMasterIdLst>
  <p:sldIdLst>
    <p:sldId id="1779" r:id="rId7"/>
    <p:sldId id="1765" r:id="rId8"/>
    <p:sldId id="739" r:id="rId9"/>
    <p:sldId id="1782" r:id="rId10"/>
    <p:sldId id="1785" r:id="rId11"/>
    <p:sldId id="1786" r:id="rId12"/>
    <p:sldId id="741" r:id="rId13"/>
    <p:sldId id="1784" r:id="rId14"/>
    <p:sldId id="680" r:id="rId15"/>
  </p:sldIdLst>
  <p:sldSz cx="12196763" cy="6858000"/>
  <p:notesSz cx="6805613" cy="9939338"/>
  <p:custDataLst>
    <p:tags r:id="rId1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9595A"/>
    <a:srgbClr val="00FA00"/>
    <a:srgbClr val="6FC4F7"/>
    <a:srgbClr val="374154"/>
    <a:srgbClr val="FFC000"/>
    <a:srgbClr val="F78898"/>
    <a:srgbClr val="34393C"/>
    <a:srgbClr val="384056"/>
    <a:srgbClr val="FFFFFF"/>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91896" autoAdjust="0"/>
  </p:normalViewPr>
  <p:slideViewPr>
    <p:cSldViewPr showGuides="1">
      <p:cViewPr varScale="1">
        <p:scale>
          <a:sx n="112" d="100"/>
          <a:sy n="112" d="100"/>
        </p:scale>
        <p:origin x="368"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2022/10/30</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86455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548680"/>
            <a:ext cx="10963473" cy="589190"/>
          </a:xfrm>
          <a:prstGeom prst="rect">
            <a:avLst/>
          </a:prstGeom>
        </p:spPr>
        <p:txBody>
          <a:bodyP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412776"/>
            <a:ext cx="10963473" cy="4608512"/>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54868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2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2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2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463546"/>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6136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hyperlink" Target="http://www.mindspore.cn/" TargetMode="Externa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www.mindspore.cn/"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 Id="rId9" Type="http://schemas.openxmlformats.org/officeDocument/2006/relationships/hyperlink" Target="http://www.mindspore.cn/"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hyperlink" Target="http://www.mindspore.cn/" TargetMode="Externa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hyperlink" Target="http://www.mindspore.cn/" TargetMode="Externa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mindspore.cn/" TargetMode="External"/><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&amp;</a:t>
            </a:r>
            <a:r>
              <a:rPr lang="zh-CN" altLang="en-US" sz="1333" b="0" dirty="0">
                <a:solidFill>
                  <a:srgbClr val="FFFFFF">
                    <a:lumMod val="50000"/>
                  </a:srgbClr>
                </a:solidFill>
                <a:latin typeface="微软雅黑" panose="020B0503020204020204" pitchFamily="34" charset="-122"/>
                <a:ea typeface="微软雅黑" panose="020B0503020204020204" pitchFamily="34" charset="-122"/>
              </a:rPr>
              <a:t> </a:t>
            </a:r>
            <a:r>
              <a:rPr lang="en-US" altLang="zh-CN" sz="1333" b="0" dirty="0">
                <a:solidFill>
                  <a:srgbClr val="FFFFFF">
                    <a:lumMod val="50000"/>
                  </a:srgbClr>
                </a:solidFill>
                <a:latin typeface="微软雅黑" panose="020B0503020204020204" pitchFamily="34" charset="-122"/>
                <a:ea typeface="微软雅黑" panose="020B0503020204020204" pitchFamily="34" charset="-122"/>
              </a:rPr>
              <a:t>MindSpore</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9">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0" r:id="rId4"/>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16" r:id="rId3"/>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&amp;</a:t>
            </a:r>
            <a:r>
              <a:rPr lang="zh-CN" alt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www.mindspore.cn</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a:p>
            <a:pPr marL="0" indent="0" algn="ctr">
              <a:buFontTx/>
              <a:buNone/>
              <a:defRPr/>
            </a:pPr>
            <a:r>
              <a:rPr lang="en-US" altLang="zh-CN" sz="1333" b="0" dirty="0">
                <a:solidFill>
                  <a:schemeClr val="bg1">
                    <a:lumMod val="65000"/>
                  </a:schemeClr>
                </a:solidFill>
                <a:latin typeface="+mj-ea"/>
                <a:ea typeface="+mj-ea"/>
                <a:hlinkClick r:id="rId7">
                  <a:extLst>
                    <a:ext uri="{A12FA001-AC4F-418D-AE19-62706E023703}">
                      <ahyp:hlinkClr xmlns:ahyp="http://schemas.microsoft.com/office/drawing/2018/hyperlinkcolor" val="tx"/>
                    </a:ext>
                  </a:extLst>
                </a:hlinkClick>
              </a:rPr>
              <a:t>www.mindspore.cn</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7741" y="1196752"/>
            <a:ext cx="6432978" cy="953563"/>
          </a:xfrm>
          <a:noFill/>
        </p:spPr>
        <p:txBody>
          <a:bodyPr anchor="ctr">
            <a:noAutofit/>
          </a:bodyPr>
          <a:lstStyle/>
          <a:p>
            <a:r>
              <a:rPr lang="zh-CN" altLang="en-US" sz="6600" dirty="0">
                <a:solidFill>
                  <a:schemeClr val="bg1"/>
                </a:solidFill>
                <a:latin typeface="Microsoft YaHei" panose="020B0503020204020204" pitchFamily="34" charset="-122"/>
                <a:ea typeface="Microsoft YaHei" panose="020B0503020204020204" pitchFamily="34" charset="-122"/>
              </a:rPr>
              <a:t>大模型算法</a:t>
            </a:r>
          </a:p>
        </p:txBody>
      </p:sp>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9626773" y="5236750"/>
            <a:ext cx="2116161" cy="720081"/>
          </a:xfrm>
        </p:spPr>
        <p:txBody>
          <a:bodyPr anchor="ctr"/>
          <a:lstStyle/>
          <a:p>
            <a:pPr>
              <a:lnSpc>
                <a:spcPct val="100000"/>
              </a:lnSpc>
            </a:pPr>
            <a:r>
              <a:rPr lang="en-US" altLang="zh-CN" sz="6600" b="1" dirty="0">
                <a:solidFill>
                  <a:srgbClr val="374154"/>
                </a:solidFill>
                <a:latin typeface="GEETYPE-SkyGB-Flash Reguar" panose="02010604000000000000" pitchFamily="2" charset="-122"/>
                <a:ea typeface="GEETYPE-SkyGB-Flash Reguar" panose="02010604000000000000" pitchFamily="2" charset="-122"/>
              </a:rPr>
              <a:t>ZOMI</a:t>
            </a:r>
            <a:endParaRPr lang="zh-CN" altLang="en-US" sz="6600" b="1" dirty="0">
              <a:solidFill>
                <a:srgbClr val="374154"/>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74645" y="5272375"/>
            <a:ext cx="636527" cy="636527"/>
          </a:xfrm>
          <a:prstGeom prst="ellipse">
            <a:avLst/>
          </a:prstGeom>
          <a:ln w="28575" cap="rnd">
            <a:solidFill>
              <a:schemeClr val="bg1"/>
            </a:solidFill>
            <a:prstDash val="solid"/>
          </a:ln>
          <a:effectLst/>
        </p:spPr>
      </p:pic>
      <p:sp>
        <p:nvSpPr>
          <p:cNvPr id="8" name="标题 1">
            <a:extLst>
              <a:ext uri="{FF2B5EF4-FFF2-40B4-BE49-F238E27FC236}">
                <a16:creationId xmlns:a16="http://schemas.microsoft.com/office/drawing/2014/main" id="{E86395C9-D3A3-F743-9A37-107A71540301}"/>
              </a:ext>
            </a:extLst>
          </p:cNvPr>
          <p:cNvSpPr txBox="1">
            <a:spLocks/>
          </p:cNvSpPr>
          <p:nvPr/>
        </p:nvSpPr>
        <p:spPr>
          <a:xfrm>
            <a:off x="337741" y="1906544"/>
            <a:ext cx="8856984" cy="2530568"/>
          </a:xfrm>
          <a:prstGeom prst="rect">
            <a:avLst/>
          </a:prstGeom>
          <a:gradFill flip="none" rotWithShape="1">
            <a:gsLst>
              <a:gs pos="30000">
                <a:schemeClr val="bg1">
                  <a:alpha val="0"/>
                </a:schemeClr>
              </a:gs>
              <a:gs pos="63000">
                <a:schemeClr val="bg1">
                  <a:alpha val="32000"/>
                </a:schemeClr>
              </a:gs>
              <a:gs pos="100000">
                <a:srgbClr val="6FC4F7"/>
              </a:gs>
            </a:gsLst>
            <a:lin ang="0" scaled="0"/>
            <a:tileRect/>
          </a:gradFill>
        </p:spPr>
        <p:txBody>
          <a:bodyPr anchor="ctr">
            <a:noAutofit/>
          </a:bodyPr>
          <a:lst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a:lstStyle>
          <a:p>
            <a:r>
              <a:rPr lang="en-US" altLang="zh-CN" sz="9600" kern="0" dirty="0">
                <a:solidFill>
                  <a:schemeClr val="bg1"/>
                </a:solidFill>
                <a:latin typeface="Microsoft YaHei" panose="020B0503020204020204" pitchFamily="34" charset="-122"/>
                <a:ea typeface="Microsoft YaHei" panose="020B0503020204020204" pitchFamily="34" charset="-122"/>
              </a:rPr>
              <a:t>BERT</a:t>
            </a:r>
            <a:r>
              <a:rPr lang="zh-CN" altLang="en-US" sz="9600" kern="0" dirty="0">
                <a:solidFill>
                  <a:schemeClr val="bg1"/>
                </a:solidFill>
                <a:latin typeface="Microsoft YaHei" panose="020B0503020204020204" pitchFamily="34" charset="-122"/>
                <a:ea typeface="Microsoft YaHei" panose="020B0503020204020204" pitchFamily="34" charset="-122"/>
              </a:rPr>
              <a:t>和</a:t>
            </a:r>
            <a:r>
              <a:rPr lang="en-US" altLang="zh-CN" sz="9600" kern="0" dirty="0">
                <a:solidFill>
                  <a:schemeClr val="bg1"/>
                </a:solidFill>
                <a:latin typeface="Microsoft YaHei" panose="020B0503020204020204" pitchFamily="34" charset="-122"/>
                <a:ea typeface="Microsoft YaHei" panose="020B0503020204020204" pitchFamily="34" charset="-122"/>
              </a:rPr>
              <a:t>GPT3</a:t>
            </a:r>
            <a:endParaRPr lang="zh-CN" altLang="en-US" sz="9600" kern="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32DC145-01B3-9741-BE93-E05856882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7781" y="1410097"/>
            <a:ext cx="10693530" cy="4037806"/>
          </a:xfrm>
          <a:prstGeom prst="rect">
            <a:avLst/>
          </a:prstGeom>
        </p:spPr>
      </p:pic>
    </p:spTree>
    <p:extLst>
      <p:ext uri="{BB962C8B-B14F-4D97-AF65-F5344CB8AC3E}">
        <p14:creationId xmlns:p14="http://schemas.microsoft.com/office/powerpoint/2010/main" val="4234535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zh-CN" altLang="en-US" dirty="0">
                <a:solidFill>
                  <a:srgbClr val="FFC000"/>
                </a:solidFill>
                <a:latin typeface="+mj-ea"/>
                <a:sym typeface="Huawei Sans" panose="020C0503030203020204" pitchFamily="34" charset="0"/>
              </a:rPr>
              <a:t>关于本内容</a:t>
            </a:r>
            <a:endParaRPr kumimoji="1" lang="zh-CN" altLang="en-US" dirty="0">
              <a:solidFill>
                <a:srgbClr val="FFC000"/>
              </a:solidFill>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616645" y="1052736"/>
            <a:ext cx="10963473" cy="488577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buFont typeface="+mj-lt"/>
              <a:buAutoNum type="arabicPeriod"/>
            </a:pPr>
            <a:r>
              <a:rPr lang="zh-CN" altLang="en-US" sz="2400" b="1" dirty="0">
                <a:solidFill>
                  <a:srgbClr val="34393C"/>
                </a:solidFill>
              </a:rPr>
              <a:t>内容背景</a:t>
            </a:r>
            <a:endParaRPr lang="en-US" altLang="zh-CN" sz="2400" b="1" dirty="0">
              <a:solidFill>
                <a:srgbClr val="34393C"/>
              </a:solidFill>
            </a:endParaRPr>
          </a:p>
          <a:p>
            <a:pPr marL="694190" lvl="1" indent="-457200">
              <a:buFont typeface="Arial" panose="020B0604020202020204" pitchFamily="34" charset="0"/>
              <a:buChar char="•"/>
            </a:pPr>
            <a:r>
              <a:rPr lang="zh-CN" altLang="en-US" sz="2000" dirty="0">
                <a:solidFill>
                  <a:schemeClr val="bg2"/>
                </a:solidFill>
              </a:rPr>
              <a:t>大规模分布式训练系统：串行到并行 </a:t>
            </a:r>
            <a:r>
              <a:rPr lang="en-US" altLang="zh-CN" sz="2000" dirty="0">
                <a:solidFill>
                  <a:schemeClr val="bg2"/>
                </a:solidFill>
              </a:rPr>
              <a:t>–</a:t>
            </a:r>
            <a:r>
              <a:rPr lang="zh-CN" altLang="en-US" sz="2000" dirty="0">
                <a:solidFill>
                  <a:schemeClr val="bg2"/>
                </a:solidFill>
              </a:rPr>
              <a:t> 并行处理体系 </a:t>
            </a:r>
            <a:r>
              <a:rPr lang="en-US" altLang="zh-CN" sz="2000" dirty="0">
                <a:solidFill>
                  <a:schemeClr val="bg2"/>
                </a:solidFill>
              </a:rPr>
              <a:t>–</a:t>
            </a:r>
            <a:r>
              <a:rPr lang="zh-CN" altLang="en-US" sz="2000" dirty="0">
                <a:solidFill>
                  <a:schemeClr val="bg2"/>
                </a:solidFill>
              </a:rPr>
              <a:t> 深度学习并行训练</a:t>
            </a:r>
          </a:p>
          <a:p>
            <a:pPr marL="457200" indent="-457200">
              <a:buFont typeface="+mj-lt"/>
              <a:buAutoNum type="arabicPeriod"/>
            </a:pPr>
            <a:r>
              <a:rPr lang="zh-CN" altLang="en-US" sz="2400" b="1" dirty="0">
                <a:solidFill>
                  <a:srgbClr val="34393C"/>
                </a:solidFill>
              </a:rPr>
              <a:t>具体内容</a:t>
            </a:r>
          </a:p>
          <a:p>
            <a:pPr lvl="1"/>
            <a:r>
              <a:rPr lang="zh-CN" altLang="en-US" sz="2000" b="1" dirty="0">
                <a:solidFill>
                  <a:schemeClr val="bg2"/>
                </a:solidFill>
              </a:rPr>
              <a:t>大模型训练的挑战：</a:t>
            </a:r>
            <a:r>
              <a:rPr lang="zh-CN" altLang="en-US" sz="1800" dirty="0">
                <a:solidFill>
                  <a:schemeClr val="bg2"/>
                </a:solidFill>
              </a:rPr>
              <a:t>内存墙 </a:t>
            </a:r>
            <a:r>
              <a:rPr lang="en-US" altLang="zh-CN" sz="1800" dirty="0">
                <a:solidFill>
                  <a:schemeClr val="bg2"/>
                </a:solidFill>
              </a:rPr>
              <a:t>–</a:t>
            </a:r>
            <a:r>
              <a:rPr lang="zh-CN" altLang="en-US" sz="1800" dirty="0">
                <a:solidFill>
                  <a:schemeClr val="bg2"/>
                </a:solidFill>
              </a:rPr>
              <a:t> 性能墙 </a:t>
            </a:r>
            <a:r>
              <a:rPr lang="en-US" altLang="zh-CN" sz="1800" dirty="0">
                <a:solidFill>
                  <a:schemeClr val="bg2"/>
                </a:solidFill>
              </a:rPr>
              <a:t>–</a:t>
            </a:r>
            <a:r>
              <a:rPr lang="zh-CN" altLang="en-US" sz="1800" dirty="0">
                <a:solidFill>
                  <a:schemeClr val="bg2"/>
                </a:solidFill>
              </a:rPr>
              <a:t> 效率墙 </a:t>
            </a:r>
            <a:r>
              <a:rPr lang="en-US" altLang="zh-CN" sz="1800" dirty="0">
                <a:solidFill>
                  <a:schemeClr val="bg2"/>
                </a:solidFill>
              </a:rPr>
              <a:t>–</a:t>
            </a:r>
            <a:r>
              <a:rPr lang="zh-CN" altLang="en-US" sz="1800" dirty="0">
                <a:solidFill>
                  <a:schemeClr val="bg2"/>
                </a:solidFill>
              </a:rPr>
              <a:t> 调优墙</a:t>
            </a:r>
            <a:endParaRPr lang="en-US" altLang="zh-CN" sz="1800" dirty="0">
              <a:solidFill>
                <a:schemeClr val="bg2"/>
              </a:solidFill>
            </a:endParaRPr>
          </a:p>
          <a:p>
            <a:pPr lvl="1"/>
            <a:r>
              <a:rPr lang="zh-CN" altLang="en-US" sz="2000" b="1" dirty="0">
                <a:solidFill>
                  <a:schemeClr val="bg2"/>
                </a:solidFill>
              </a:rPr>
              <a:t>分布式训练系统：</a:t>
            </a:r>
            <a:r>
              <a:rPr lang="zh-CN" altLang="en-US" sz="1800" dirty="0">
                <a:solidFill>
                  <a:schemeClr val="bg2"/>
                </a:solidFill>
              </a:rPr>
              <a:t>并行处理硬件架构 </a:t>
            </a:r>
            <a:r>
              <a:rPr lang="en-US" altLang="zh-CN" sz="1800" dirty="0">
                <a:solidFill>
                  <a:schemeClr val="bg2"/>
                </a:solidFill>
              </a:rPr>
              <a:t>–</a:t>
            </a:r>
            <a:r>
              <a:rPr lang="zh-CN" altLang="en-US" sz="1800" dirty="0">
                <a:solidFill>
                  <a:schemeClr val="bg2"/>
                </a:solidFill>
              </a:rPr>
              <a:t> 业界分布式系统分析 </a:t>
            </a:r>
            <a:endParaRPr lang="en-US" altLang="zh-CN" sz="1800" dirty="0">
              <a:solidFill>
                <a:schemeClr val="bg2"/>
              </a:solidFill>
            </a:endParaRPr>
          </a:p>
          <a:p>
            <a:pPr lvl="1"/>
            <a:r>
              <a:rPr lang="zh-CN" altLang="en-US" sz="2000" b="1" dirty="0">
                <a:solidFill>
                  <a:schemeClr val="bg2"/>
                </a:solidFill>
              </a:rPr>
              <a:t>分布式并行总体架构：</a:t>
            </a:r>
            <a:r>
              <a:rPr lang="zh-CN" altLang="en-US" sz="1800" dirty="0">
                <a:solidFill>
                  <a:schemeClr val="bg2"/>
                </a:solidFill>
              </a:rPr>
              <a:t>参数服务器模式 </a:t>
            </a:r>
            <a:r>
              <a:rPr lang="en-US" altLang="zh-CN" sz="1800" dirty="0">
                <a:solidFill>
                  <a:schemeClr val="bg2"/>
                </a:solidFill>
              </a:rPr>
              <a:t>–</a:t>
            </a:r>
            <a:r>
              <a:rPr lang="zh-CN" altLang="en-US" sz="1800" dirty="0">
                <a:solidFill>
                  <a:schemeClr val="bg2"/>
                </a:solidFill>
              </a:rPr>
              <a:t> 集合通讯模式 </a:t>
            </a:r>
            <a:endParaRPr lang="en-US" altLang="zh-CN" sz="1800" dirty="0">
              <a:solidFill>
                <a:schemeClr val="bg2"/>
              </a:solidFill>
            </a:endParaRPr>
          </a:p>
          <a:p>
            <a:pPr lvl="1"/>
            <a:r>
              <a:rPr lang="zh-CN" altLang="en-US" sz="2000" b="1" dirty="0">
                <a:solidFill>
                  <a:schemeClr val="bg2"/>
                </a:solidFill>
              </a:rPr>
              <a:t>通信原语与协调：</a:t>
            </a:r>
            <a:r>
              <a:rPr lang="zh-CN" altLang="en-US" sz="1800" dirty="0">
                <a:solidFill>
                  <a:schemeClr val="bg2"/>
                </a:solidFill>
              </a:rPr>
              <a:t>通讯协调软硬件 </a:t>
            </a:r>
            <a:r>
              <a:rPr lang="en-US" altLang="zh-CN" sz="1800" dirty="0">
                <a:solidFill>
                  <a:schemeClr val="bg2"/>
                </a:solidFill>
              </a:rPr>
              <a:t>-</a:t>
            </a:r>
            <a:r>
              <a:rPr lang="zh-CN" altLang="en-US" sz="1800" dirty="0">
                <a:solidFill>
                  <a:schemeClr val="bg2"/>
                </a:solidFill>
              </a:rPr>
              <a:t> 通信实现方式 </a:t>
            </a:r>
            <a:r>
              <a:rPr lang="en-US" altLang="zh-CN" sz="1800" dirty="0">
                <a:solidFill>
                  <a:schemeClr val="bg2"/>
                </a:solidFill>
              </a:rPr>
              <a:t>-</a:t>
            </a:r>
            <a:r>
              <a:rPr lang="zh-CN" altLang="en-US" sz="1800" dirty="0">
                <a:solidFill>
                  <a:schemeClr val="bg2"/>
                </a:solidFill>
              </a:rPr>
              <a:t> 通信原语</a:t>
            </a:r>
            <a:endParaRPr lang="en-US" altLang="zh-CN" sz="1800" dirty="0">
              <a:solidFill>
                <a:schemeClr val="bg2"/>
              </a:solidFill>
            </a:endParaRPr>
          </a:p>
          <a:p>
            <a:pPr lvl="1"/>
            <a:r>
              <a:rPr lang="zh-CN" altLang="en-US" sz="2400" b="1" dirty="0">
                <a:solidFill>
                  <a:srgbClr val="59595A"/>
                </a:solidFill>
              </a:rPr>
              <a:t>大模型算法结构：</a:t>
            </a:r>
            <a:r>
              <a:rPr lang="zh-CN" altLang="en-US" sz="2000" dirty="0">
                <a:solidFill>
                  <a:srgbClr val="59595A"/>
                </a:solidFill>
              </a:rPr>
              <a:t>大模型算法发展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NLP</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a:t>
            </a:r>
            <a:r>
              <a:rPr lang="en-US" altLang="zh-CN" sz="2000" dirty="0">
                <a:solidFill>
                  <a:srgbClr val="59595A"/>
                </a:solidFill>
              </a:rPr>
              <a:t>CV</a:t>
            </a:r>
            <a:r>
              <a:rPr lang="zh-CN" altLang="en-US" sz="2000" dirty="0">
                <a:solidFill>
                  <a:srgbClr val="59595A"/>
                </a:solidFill>
              </a:rPr>
              <a:t>大模型 </a:t>
            </a:r>
            <a:r>
              <a:rPr lang="en-US" altLang="zh-CN" sz="2000" dirty="0">
                <a:solidFill>
                  <a:srgbClr val="59595A"/>
                </a:solidFill>
              </a:rPr>
              <a:t>–</a:t>
            </a:r>
            <a:r>
              <a:rPr lang="zh-CN" altLang="en-US" sz="2000" dirty="0">
                <a:solidFill>
                  <a:srgbClr val="59595A"/>
                </a:solidFill>
              </a:rPr>
              <a:t> 多模态大模型</a:t>
            </a:r>
            <a:endParaRPr lang="en-US" altLang="zh-CN" sz="2400" dirty="0">
              <a:solidFill>
                <a:srgbClr val="59595A"/>
              </a:solidFill>
            </a:endParaRPr>
          </a:p>
          <a:p>
            <a:pPr lvl="1"/>
            <a:r>
              <a:rPr lang="zh-CN" altLang="en-US" sz="2000" b="1" dirty="0">
                <a:solidFill>
                  <a:schemeClr val="bg2"/>
                </a:solidFill>
              </a:rPr>
              <a:t>分布式并行与同步策略：</a:t>
            </a:r>
            <a:r>
              <a:rPr lang="zh-CN" altLang="en-US" sz="1800" dirty="0">
                <a:solidFill>
                  <a:schemeClr val="bg2"/>
                </a:solidFill>
              </a:rPr>
              <a:t>数据并行 </a:t>
            </a:r>
            <a:r>
              <a:rPr lang="en-US" altLang="zh-CN" sz="1800" dirty="0">
                <a:solidFill>
                  <a:schemeClr val="bg2"/>
                </a:solidFill>
              </a:rPr>
              <a:t>–</a:t>
            </a:r>
            <a:r>
              <a:rPr lang="zh-CN" altLang="en-US" sz="1800" dirty="0">
                <a:solidFill>
                  <a:schemeClr val="bg2"/>
                </a:solidFill>
              </a:rPr>
              <a:t> 模型并行 </a:t>
            </a:r>
            <a:r>
              <a:rPr lang="en-US" altLang="zh-CN" sz="1800" dirty="0">
                <a:solidFill>
                  <a:schemeClr val="bg2"/>
                </a:solidFill>
              </a:rPr>
              <a:t>–</a:t>
            </a:r>
            <a:r>
              <a:rPr lang="zh-CN" altLang="en-US" sz="1800" dirty="0">
                <a:solidFill>
                  <a:schemeClr val="bg2"/>
                </a:solidFill>
              </a:rPr>
              <a:t> 流水并行 </a:t>
            </a:r>
            <a:r>
              <a:rPr lang="en-US" altLang="zh-CN" sz="1800" dirty="0">
                <a:solidFill>
                  <a:schemeClr val="bg2"/>
                </a:solidFill>
              </a:rPr>
              <a:t>–</a:t>
            </a:r>
            <a:r>
              <a:rPr lang="zh-CN" altLang="en-US" sz="1800" dirty="0">
                <a:solidFill>
                  <a:schemeClr val="bg2"/>
                </a:solidFill>
              </a:rPr>
              <a:t> 混合并行</a:t>
            </a:r>
            <a:endParaRPr lang="en-US" altLang="zh-CN" sz="2000" dirty="0">
              <a:solidFill>
                <a:schemeClr val="bg2"/>
              </a:solidFill>
            </a:endParaRPr>
          </a:p>
          <a:p>
            <a:pPr lvl="1"/>
            <a:r>
              <a:rPr lang="zh-CN" altLang="en-US" sz="2000" b="1" dirty="0">
                <a:solidFill>
                  <a:schemeClr val="bg2"/>
                </a:solidFill>
              </a:rPr>
              <a:t>内存和计算优化：</a:t>
            </a:r>
            <a:r>
              <a:rPr lang="en-US" altLang="zh-CN" sz="1800" dirty="0">
                <a:solidFill>
                  <a:schemeClr val="bg2"/>
                </a:solidFill>
              </a:rPr>
              <a:t>ZeRO</a:t>
            </a:r>
            <a:r>
              <a:rPr lang="zh-CN" altLang="en-US" sz="1800" dirty="0">
                <a:solidFill>
                  <a:schemeClr val="bg2"/>
                </a:solidFill>
              </a:rPr>
              <a:t>内存优化 </a:t>
            </a:r>
            <a:r>
              <a:rPr lang="en-US" altLang="zh-CN" sz="1800" dirty="0">
                <a:solidFill>
                  <a:schemeClr val="bg2"/>
                </a:solidFill>
              </a:rPr>
              <a:t>–</a:t>
            </a:r>
            <a:r>
              <a:rPr lang="zh-CN" altLang="en-US" sz="1800" dirty="0">
                <a:solidFill>
                  <a:schemeClr val="bg2"/>
                </a:solidFill>
              </a:rPr>
              <a:t> 混合精度与计算优化</a:t>
            </a:r>
            <a:endParaRPr lang="en-US" altLang="zh-CN" sz="1800" dirty="0">
              <a:solidFill>
                <a:schemeClr val="bg2"/>
              </a:solidFill>
            </a:endParaRPr>
          </a:p>
        </p:txBody>
      </p:sp>
      <p:sp>
        <p:nvSpPr>
          <p:cNvPr id="2" name="矩形 1">
            <a:extLst>
              <a:ext uri="{FF2B5EF4-FFF2-40B4-BE49-F238E27FC236}">
                <a16:creationId xmlns:a16="http://schemas.microsoft.com/office/drawing/2014/main" id="{7EEF1322-F605-BB41-811E-48AFBF2DBE85}"/>
              </a:ext>
            </a:extLst>
          </p:cNvPr>
          <p:cNvSpPr/>
          <p:nvPr/>
        </p:nvSpPr>
        <p:spPr bwMode="auto">
          <a:xfrm>
            <a:off x="5594325" y="4581128"/>
            <a:ext cx="1512168" cy="432048"/>
          </a:xfrm>
          <a:prstGeom prst="rect">
            <a:avLst/>
          </a:prstGeom>
          <a:noFill/>
          <a:ln w="28575">
            <a:solidFill>
              <a:srgbClr val="C00000"/>
            </a:solidFill>
            <a:extLst>
              <a:ext uri="{C807C97D-BFC1-408E-A445-0C87EB9F89A2}">
                <ask:lineSketchStyleProps xmlns:ask="http://schemas.microsoft.com/office/drawing/2018/sketchyshapes">
                  <ask:type>
                    <ask:lineSketchFreehand/>
                  </ask:type>
                </ask:lineSketchStyleProps>
              </a:ext>
            </a:extLs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269966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4" y="53555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About</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LLM</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(Large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Language</a:t>
            </a:r>
            <a:r>
              <a:rPr lang="zh-CN" altLang="en-US"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 </a:t>
            </a:r>
            <a:r>
              <a:rPr lang="en-US" altLang="zh-CN" dirty="0">
                <a:solidFill>
                  <a:srgbClr val="FFC000"/>
                </a:solidFill>
                <a:latin typeface="Futura Medium" panose="020B0602020204020303" pitchFamily="34" charset="-79"/>
                <a:ea typeface="Cosmonaut" pitchFamily="2" charset="0"/>
                <a:cs typeface="Futura Medium" panose="020B0602020204020303" pitchFamily="34" charset="-79"/>
                <a:sym typeface="Huawei Sans" panose="020C0503030203020204" pitchFamily="34" charset="0"/>
              </a:rPr>
              <a:t>Models)</a:t>
            </a:r>
            <a:endParaRPr kumimoji="1" lang="zh-CN" altLang="en-US" dirty="0">
              <a:solidFill>
                <a:srgbClr val="FFC000"/>
              </a:solidFill>
              <a:latin typeface="Futura Medium" panose="020B0602020204020303" pitchFamily="34" charset="-79"/>
              <a:ea typeface="Cosmonaut" pitchFamily="2" charset="0"/>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369181" y="1052736"/>
            <a:ext cx="11458400" cy="4885776"/>
          </a:xfrm>
          <a:prstGeom prst="rect">
            <a:avLst/>
          </a:prstGeom>
          <a:noFill/>
        </p:spPr>
        <p:txBody>
          <a:bodyPr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What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are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(Large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Language</a:t>
            </a:r>
            <a:r>
              <a:rPr lang="zh-CN" altLang="en-US" sz="2400" dirty="0">
                <a:solidFill>
                  <a:schemeClr val="tx1"/>
                </a:solidFill>
                <a:latin typeface="Gill Sans MT" panose="020B0502020104020203" pitchFamily="34" charset="0"/>
                <a:sym typeface="Huawei Sans" panose="020C0503030203020204" pitchFamily="34" charset="0"/>
              </a:rPr>
              <a:t> </a:t>
            </a:r>
            <a:r>
              <a:rPr lang="en-US" altLang="zh-CN" sz="2400" dirty="0">
                <a:solidFill>
                  <a:schemeClr val="tx1"/>
                </a:solidFill>
                <a:latin typeface="Gill Sans MT" panose="020B0502020104020203" pitchFamily="34" charset="0"/>
                <a:sym typeface="Huawei Sans" panose="020C0503030203020204" pitchFamily="34" charset="0"/>
              </a:rPr>
              <a:t>Models)</a:t>
            </a:r>
            <a:endParaRPr lang="en-US" altLang="zh-CN" sz="2400" dirty="0">
              <a:solidFill>
                <a:schemeClr val="tx1"/>
              </a:solidFill>
              <a:latin typeface="Gill Sans MT" panose="020B0502020104020203" pitchFamily="34" charset="0"/>
            </a:endParaRP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BERT/RoBERTa</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GPT-3</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1051790" lvl="2" indent="-457200">
              <a:lnSpc>
                <a:spcPct val="130000"/>
              </a:lnSpc>
              <a:buFont typeface="+mj-lt"/>
              <a:buAutoNum type="arabicPeriod"/>
            </a:pPr>
            <a:r>
              <a:rPr lang="en-US" altLang="zh-CN" sz="2000" dirty="0">
                <a:solidFill>
                  <a:srgbClr val="59595A"/>
                </a:solidFill>
                <a:latin typeface="Gill Sans MT" panose="020B0502020104020203" pitchFamily="34" charset="0"/>
              </a:rPr>
              <a:t>T5/BART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(Encoder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Decoder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Models)</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How</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to</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use</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Adapt</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LLM</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for</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few-shot</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Prompting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as</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fine-tuning</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In-context</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(Instruction</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learning)</a:t>
            </a:r>
          </a:p>
          <a:p>
            <a:pPr marL="808490" lvl="1" indent="-571500">
              <a:lnSpc>
                <a:spcPct val="130000"/>
              </a:lnSpc>
              <a:buFont typeface="+mj-lt"/>
              <a:buAutoNum type="romanUcPeriod"/>
            </a:pPr>
            <a:r>
              <a:rPr lang="en-US" altLang="zh-CN" sz="2400" dirty="0">
                <a:solidFill>
                  <a:schemeClr val="tx1"/>
                </a:solidFill>
                <a:latin typeface="Gill Sans MT" panose="020B0502020104020203" pitchFamily="34" charset="0"/>
              </a:rPr>
              <a:t>Downstream</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Task</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and</a:t>
            </a:r>
            <a:r>
              <a:rPr lang="zh-CN" altLang="en-US" sz="2400" dirty="0">
                <a:solidFill>
                  <a:schemeClr val="tx1"/>
                </a:solidFill>
                <a:latin typeface="Gill Sans MT" panose="020B0502020104020203" pitchFamily="34" charset="0"/>
              </a:rPr>
              <a:t> </a:t>
            </a:r>
            <a:r>
              <a:rPr lang="en-US" altLang="zh-CN" sz="2400" dirty="0">
                <a:solidFill>
                  <a:schemeClr val="tx1"/>
                </a:solidFill>
                <a:latin typeface="Gill Sans MT" panose="020B0502020104020203" pitchFamily="34" charset="0"/>
              </a:rPr>
              <a:t>Data</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NLP</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downstream</a:t>
            </a:r>
            <a:r>
              <a:rPr lang="zh-CN" altLang="en-US" sz="2000" dirty="0">
                <a:solidFill>
                  <a:srgbClr val="59595A"/>
                </a:solidFill>
                <a:latin typeface="Gill Sans MT" panose="020B0502020104020203" pitchFamily="34" charset="0"/>
              </a:rPr>
              <a:t> </a:t>
            </a:r>
            <a:r>
              <a:rPr lang="en-US" altLang="zh-CN" sz="2000" dirty="0">
                <a:solidFill>
                  <a:srgbClr val="59595A"/>
                </a:solidFill>
                <a:latin typeface="Gill Sans MT" panose="020B0502020104020203" pitchFamily="34" charset="0"/>
              </a:rPr>
              <a:t>Task</a:t>
            </a:r>
          </a:p>
          <a:p>
            <a:pPr marL="1166090" lvl="2" indent="-571500">
              <a:lnSpc>
                <a:spcPct val="130000"/>
              </a:lnSpc>
              <a:buFont typeface="+mj-lt"/>
              <a:buAutoNum type="arabicPeriod"/>
            </a:pPr>
            <a:r>
              <a:rPr lang="en-US" altLang="zh-CN" sz="2000" dirty="0">
                <a:solidFill>
                  <a:srgbClr val="59595A"/>
                </a:solidFill>
                <a:latin typeface="Gill Sans MT" panose="020B0502020104020203" pitchFamily="34" charset="0"/>
              </a:rPr>
              <a:t>Data</a:t>
            </a:r>
          </a:p>
        </p:txBody>
      </p:sp>
    </p:spTree>
    <p:extLst>
      <p:ext uri="{BB962C8B-B14F-4D97-AF65-F5344CB8AC3E}">
        <p14:creationId xmlns:p14="http://schemas.microsoft.com/office/powerpoint/2010/main" val="396296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sz="3200" dirty="0"/>
              <a:t>Sentence-level tasks</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8853"/>
          </a:xfrm>
        </p:spPr>
        <p:txBody>
          <a:bodyPr/>
          <a:lstStyle/>
          <a:p>
            <a:r>
              <a:rPr kumimoji="1" lang="en-US" altLang="zh-CN" dirty="0">
                <a:solidFill>
                  <a:schemeClr val="tx1"/>
                </a:solidFill>
                <a:latin typeface="Gill Sans MT" panose="020B0502020104020203" pitchFamily="34" charset="0"/>
              </a:rPr>
              <a:t>Sentence pair classification tasks:</a:t>
            </a:r>
            <a:endParaRPr kumimoji="1" lang="zh-CN" altLang="en-US" dirty="0">
              <a:solidFill>
                <a:schemeClr val="tx1"/>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A00326FE-20BF-F04E-B59C-E0E85A78F3FB}"/>
              </a:ext>
            </a:extLst>
          </p:cNvPr>
          <p:cNvSpPr txBox="1">
            <a:spLocks/>
          </p:cNvSpPr>
          <p:nvPr/>
        </p:nvSpPr>
        <p:spPr>
          <a:xfrm>
            <a:off x="623635" y="3929681"/>
            <a:ext cx="10963473" cy="468853"/>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chemeClr val="tx1"/>
                </a:solidFill>
                <a:latin typeface="Gill Sans MT" panose="020B0502020104020203" pitchFamily="34" charset="0"/>
              </a:rPr>
              <a:t>Single sentence classification tasks:</a:t>
            </a:r>
            <a:endParaRPr kumimoji="1" lang="en-US" dirty="0">
              <a:solidFill>
                <a:schemeClr val="tx1"/>
              </a:solidFill>
              <a:latin typeface="Gill Sans MT" panose="020B0502020104020203" pitchFamily="34" charset="0"/>
            </a:endParaRPr>
          </a:p>
        </p:txBody>
      </p:sp>
      <p:sp>
        <p:nvSpPr>
          <p:cNvPr id="7" name="矩形 6">
            <a:extLst>
              <a:ext uri="{FF2B5EF4-FFF2-40B4-BE49-F238E27FC236}">
                <a16:creationId xmlns:a16="http://schemas.microsoft.com/office/drawing/2014/main" id="{C9021C04-7C9B-F440-A58F-7D24FC36B4C1}"/>
              </a:ext>
            </a:extLst>
          </p:cNvPr>
          <p:cNvSpPr/>
          <p:nvPr/>
        </p:nvSpPr>
        <p:spPr>
          <a:xfrm>
            <a:off x="2706464" y="1948499"/>
            <a:ext cx="6096000" cy="777521"/>
          </a:xfrm>
          <a:prstGeom prst="rect">
            <a:avLst/>
          </a:prstGeom>
        </p:spPr>
        <p:txBody>
          <a:bodyPr>
            <a:spAutoFit/>
          </a:bodyPr>
          <a:lstStyle/>
          <a:p>
            <a:pPr>
              <a:lnSpc>
                <a:spcPct val="130000"/>
              </a:lnSpc>
            </a:pPr>
            <a:r>
              <a:rPr lang="zh-CN" altLang="en-US" dirty="0">
                <a:solidFill>
                  <a:srgbClr val="59595A"/>
                </a:solidFill>
                <a:latin typeface="Gill Sans MT" panose="020B0502020104020203" pitchFamily="34" charset="0"/>
              </a:rPr>
              <a:t>Premise: A soccer game with multiple males playing. </a:t>
            </a:r>
            <a:endParaRPr lang="en-US" altLang="zh-CN" dirty="0">
              <a:solidFill>
                <a:srgbClr val="59595A"/>
              </a:solidFill>
              <a:latin typeface="Gill Sans MT" panose="020B0502020104020203" pitchFamily="34" charset="0"/>
            </a:endParaRPr>
          </a:p>
          <a:p>
            <a:pPr>
              <a:lnSpc>
                <a:spcPct val="130000"/>
              </a:lnSpc>
            </a:pPr>
            <a:r>
              <a:rPr lang="zh-CN" altLang="en-US" dirty="0">
                <a:solidFill>
                  <a:srgbClr val="59595A"/>
                </a:solidFill>
                <a:latin typeface="Gill Sans MT" panose="020B0502020104020203" pitchFamily="34" charset="0"/>
              </a:rPr>
              <a:t>Hypothesis: Some men are playing a sport.</a:t>
            </a:r>
          </a:p>
        </p:txBody>
      </p:sp>
      <p:sp>
        <p:nvSpPr>
          <p:cNvPr id="9" name="矩形 8">
            <a:extLst>
              <a:ext uri="{FF2B5EF4-FFF2-40B4-BE49-F238E27FC236}">
                <a16:creationId xmlns:a16="http://schemas.microsoft.com/office/drawing/2014/main" id="{B1EE42BD-1BD7-C04D-ACFB-B0415E8AAD18}"/>
              </a:ext>
            </a:extLst>
          </p:cNvPr>
          <p:cNvSpPr/>
          <p:nvPr/>
        </p:nvSpPr>
        <p:spPr bwMode="auto">
          <a:xfrm>
            <a:off x="1129829" y="2102833"/>
            <a:ext cx="1008112" cy="468853"/>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Gill Sans MT" panose="020B0502020104020203" pitchFamily="34" charset="0"/>
                <a:ea typeface="SimSun" pitchFamily="2" charset="-122"/>
              </a:rPr>
              <a:t>MNLI</a:t>
            </a:r>
            <a:endParaRPr kumimoji="0" lang="zh-CN" altLang="en-US" sz="1800" b="1" i="0" u="none" strike="noStrike" cap="none" normalizeH="0" baseline="0" dirty="0">
              <a:ln>
                <a:noFill/>
              </a:ln>
              <a:solidFill>
                <a:schemeClr val="bg1"/>
              </a:solidFill>
              <a:effectLst/>
              <a:latin typeface="Gill Sans MT" panose="020B0502020104020203" pitchFamily="34" charset="0"/>
              <a:ea typeface="SimSun" pitchFamily="2" charset="-122"/>
            </a:endParaRPr>
          </a:p>
        </p:txBody>
      </p:sp>
      <p:sp>
        <p:nvSpPr>
          <p:cNvPr id="10" name="矩形 9">
            <a:extLst>
              <a:ext uri="{FF2B5EF4-FFF2-40B4-BE49-F238E27FC236}">
                <a16:creationId xmlns:a16="http://schemas.microsoft.com/office/drawing/2014/main" id="{82CD849C-AED2-2F4E-827B-F5E837791DF6}"/>
              </a:ext>
            </a:extLst>
          </p:cNvPr>
          <p:cNvSpPr/>
          <p:nvPr/>
        </p:nvSpPr>
        <p:spPr bwMode="auto">
          <a:xfrm>
            <a:off x="1129829" y="3082228"/>
            <a:ext cx="1008112" cy="468853"/>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Gill Sans MT" panose="020B0502020104020203" pitchFamily="34" charset="0"/>
                <a:ea typeface="SimSun" pitchFamily="2" charset="-122"/>
              </a:rPr>
              <a:t>QQP</a:t>
            </a:r>
            <a:endParaRPr kumimoji="0" lang="zh-CN" altLang="en-US" sz="1800" b="1" i="0" u="none" strike="noStrike" cap="none" normalizeH="0" baseline="0" dirty="0">
              <a:ln>
                <a:noFill/>
              </a:ln>
              <a:solidFill>
                <a:schemeClr val="bg1"/>
              </a:solidFill>
              <a:effectLst/>
              <a:latin typeface="Gill Sans MT" panose="020B0502020104020203" pitchFamily="34" charset="0"/>
              <a:ea typeface="SimSun" pitchFamily="2" charset="-122"/>
            </a:endParaRPr>
          </a:p>
        </p:txBody>
      </p:sp>
      <p:sp>
        <p:nvSpPr>
          <p:cNvPr id="11" name="矩形 10">
            <a:extLst>
              <a:ext uri="{FF2B5EF4-FFF2-40B4-BE49-F238E27FC236}">
                <a16:creationId xmlns:a16="http://schemas.microsoft.com/office/drawing/2014/main" id="{22A44C50-22F1-8E4A-BC69-D8ADA1248685}"/>
              </a:ext>
            </a:extLst>
          </p:cNvPr>
          <p:cNvSpPr/>
          <p:nvPr/>
        </p:nvSpPr>
        <p:spPr>
          <a:xfrm>
            <a:off x="2706464" y="2924944"/>
            <a:ext cx="6096000" cy="783420"/>
          </a:xfrm>
          <a:prstGeom prst="rect">
            <a:avLst/>
          </a:prstGeom>
        </p:spPr>
        <p:txBody>
          <a:bodyPr>
            <a:spAutoFit/>
          </a:bodyPr>
          <a:lstStyle/>
          <a:p>
            <a:pPr>
              <a:lnSpc>
                <a:spcPct val="130000"/>
              </a:lnSpc>
            </a:pPr>
            <a:r>
              <a:rPr lang="zh-CN" altLang="en-US" dirty="0">
                <a:solidFill>
                  <a:srgbClr val="59595A"/>
                </a:solidFill>
                <a:latin typeface="Gill Sans MT" panose="020B0502020104020203" pitchFamily="34" charset="0"/>
              </a:rPr>
              <a:t>Q1: Where can I learn to invest in stocks? </a:t>
            </a:r>
            <a:endParaRPr lang="en-US" altLang="zh-CN" dirty="0">
              <a:solidFill>
                <a:srgbClr val="59595A"/>
              </a:solidFill>
              <a:latin typeface="Gill Sans MT" panose="020B0502020104020203" pitchFamily="34" charset="0"/>
            </a:endParaRPr>
          </a:p>
          <a:p>
            <a:pPr>
              <a:lnSpc>
                <a:spcPct val="130000"/>
              </a:lnSpc>
            </a:pPr>
            <a:r>
              <a:rPr lang="zh-CN" altLang="en-US" dirty="0">
                <a:solidFill>
                  <a:srgbClr val="59595A"/>
                </a:solidFill>
                <a:latin typeface="Gill Sans MT" panose="020B0502020104020203" pitchFamily="34" charset="0"/>
              </a:rPr>
              <a:t>Q2: How can I learn more about stocks?</a:t>
            </a:r>
          </a:p>
        </p:txBody>
      </p:sp>
      <p:sp>
        <p:nvSpPr>
          <p:cNvPr id="12" name="矩形 11">
            <a:extLst>
              <a:ext uri="{FF2B5EF4-FFF2-40B4-BE49-F238E27FC236}">
                <a16:creationId xmlns:a16="http://schemas.microsoft.com/office/drawing/2014/main" id="{13DCE4E4-22B3-3C4D-8CA6-AA9EF5204692}"/>
              </a:ext>
            </a:extLst>
          </p:cNvPr>
          <p:cNvSpPr/>
          <p:nvPr/>
        </p:nvSpPr>
        <p:spPr>
          <a:xfrm>
            <a:off x="2706464" y="4810107"/>
            <a:ext cx="3632213" cy="369332"/>
          </a:xfrm>
          <a:prstGeom prst="rect">
            <a:avLst/>
          </a:prstGeom>
        </p:spPr>
        <p:txBody>
          <a:bodyPr wrap="none">
            <a:spAutoFit/>
          </a:bodyPr>
          <a:lstStyle/>
          <a:p>
            <a:r>
              <a:rPr lang="zh-CN" altLang="en-US" dirty="0">
                <a:solidFill>
                  <a:srgbClr val="59595A"/>
                </a:solidFill>
              </a:rPr>
              <a:t>rich veins of funny stuﬀ in this movie</a:t>
            </a:r>
          </a:p>
        </p:txBody>
      </p:sp>
      <p:sp>
        <p:nvSpPr>
          <p:cNvPr id="13" name="矩形 12">
            <a:extLst>
              <a:ext uri="{FF2B5EF4-FFF2-40B4-BE49-F238E27FC236}">
                <a16:creationId xmlns:a16="http://schemas.microsoft.com/office/drawing/2014/main" id="{B9FC5CAC-3C73-7246-ADAD-4E8251795AAD}"/>
              </a:ext>
            </a:extLst>
          </p:cNvPr>
          <p:cNvSpPr/>
          <p:nvPr/>
        </p:nvSpPr>
        <p:spPr bwMode="auto">
          <a:xfrm>
            <a:off x="1129829" y="4760347"/>
            <a:ext cx="1008112" cy="468853"/>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a:solidFill>
                  <a:schemeClr val="bg1"/>
                </a:solidFill>
                <a:latin typeface="Gill Sans MT" panose="020B0502020104020203" pitchFamily="34" charset="0"/>
                <a:ea typeface="SimSun" pitchFamily="2" charset="-122"/>
              </a:rPr>
              <a:t>SST2</a:t>
            </a:r>
            <a:endParaRPr kumimoji="0" lang="zh-CN" altLang="en-US" sz="1800" b="1" i="0" u="none" strike="noStrike" cap="none" normalizeH="0" baseline="0" dirty="0">
              <a:ln>
                <a:noFill/>
              </a:ln>
              <a:solidFill>
                <a:schemeClr val="bg1"/>
              </a:solidFill>
              <a:effectLst/>
              <a:latin typeface="Gill Sans MT" panose="020B0502020104020203" pitchFamily="34" charset="0"/>
              <a:ea typeface="SimSun" pitchFamily="2" charset="-122"/>
            </a:endParaRPr>
          </a:p>
        </p:txBody>
      </p:sp>
      <p:sp>
        <p:nvSpPr>
          <p:cNvPr id="14" name="矩形 13">
            <a:extLst>
              <a:ext uri="{FF2B5EF4-FFF2-40B4-BE49-F238E27FC236}">
                <a16:creationId xmlns:a16="http://schemas.microsoft.com/office/drawing/2014/main" id="{579592DD-2656-D64A-A40B-E8E49F4F45DD}"/>
              </a:ext>
            </a:extLst>
          </p:cNvPr>
          <p:cNvSpPr/>
          <p:nvPr/>
        </p:nvSpPr>
        <p:spPr>
          <a:xfrm>
            <a:off x="8149477" y="4810107"/>
            <a:ext cx="1970732" cy="369332"/>
          </a:xfrm>
          <a:prstGeom prst="rect">
            <a:avLst/>
          </a:prstGeom>
        </p:spPr>
        <p:txBody>
          <a:bodyPr wrap="none">
            <a:spAutoFit/>
          </a:bodyPr>
          <a:lstStyle/>
          <a:p>
            <a:r>
              <a:rPr lang="zh-CN" altLang="en-US" dirty="0">
                <a:solidFill>
                  <a:srgbClr val="59595A"/>
                </a:solidFill>
                <a:highlight>
                  <a:srgbClr val="FFFF00"/>
                </a:highlight>
              </a:rPr>
              <a:t>{positive, negative}</a:t>
            </a:r>
          </a:p>
        </p:txBody>
      </p:sp>
      <p:sp>
        <p:nvSpPr>
          <p:cNvPr id="15" name="矩形 14">
            <a:extLst>
              <a:ext uri="{FF2B5EF4-FFF2-40B4-BE49-F238E27FC236}">
                <a16:creationId xmlns:a16="http://schemas.microsoft.com/office/drawing/2014/main" id="{6EC1A6E0-7F6A-6849-BFD2-742D10311555}"/>
              </a:ext>
            </a:extLst>
          </p:cNvPr>
          <p:cNvSpPr/>
          <p:nvPr/>
        </p:nvSpPr>
        <p:spPr>
          <a:xfrm>
            <a:off x="8149477" y="3131988"/>
            <a:ext cx="2544030" cy="369332"/>
          </a:xfrm>
          <a:prstGeom prst="rect">
            <a:avLst/>
          </a:prstGeom>
        </p:spPr>
        <p:txBody>
          <a:bodyPr wrap="none">
            <a:spAutoFit/>
          </a:bodyPr>
          <a:lstStyle/>
          <a:p>
            <a:r>
              <a:rPr lang="zh-CN" altLang="en-US" dirty="0">
                <a:solidFill>
                  <a:srgbClr val="59595A"/>
                </a:solidFill>
                <a:highlight>
                  <a:srgbClr val="FFFF00"/>
                </a:highlight>
              </a:rPr>
              <a:t>{duplicate, not duplicate}</a:t>
            </a:r>
          </a:p>
        </p:txBody>
      </p:sp>
      <p:sp>
        <p:nvSpPr>
          <p:cNvPr id="16" name="矩形 15">
            <a:extLst>
              <a:ext uri="{FF2B5EF4-FFF2-40B4-BE49-F238E27FC236}">
                <a16:creationId xmlns:a16="http://schemas.microsoft.com/office/drawing/2014/main" id="{2C14D260-582D-EF44-904E-163C6F568141}"/>
              </a:ext>
            </a:extLst>
          </p:cNvPr>
          <p:cNvSpPr/>
          <p:nvPr/>
        </p:nvSpPr>
        <p:spPr>
          <a:xfrm>
            <a:off x="8149477" y="2152593"/>
            <a:ext cx="3493520" cy="369332"/>
          </a:xfrm>
          <a:prstGeom prst="rect">
            <a:avLst/>
          </a:prstGeom>
        </p:spPr>
        <p:txBody>
          <a:bodyPr wrap="none">
            <a:spAutoFit/>
          </a:bodyPr>
          <a:lstStyle/>
          <a:p>
            <a:r>
              <a:rPr lang="zh-CN" altLang="en-US" dirty="0">
                <a:solidFill>
                  <a:srgbClr val="59595A"/>
                </a:solidFill>
                <a:highlight>
                  <a:srgbClr val="FFFF00"/>
                </a:highlight>
              </a:rPr>
              <a:t>{entailment, contradiction, neutral}</a:t>
            </a:r>
          </a:p>
        </p:txBody>
      </p:sp>
      <p:sp>
        <p:nvSpPr>
          <p:cNvPr id="17" name="矩形 16">
            <a:extLst>
              <a:ext uri="{FF2B5EF4-FFF2-40B4-BE49-F238E27FC236}">
                <a16:creationId xmlns:a16="http://schemas.microsoft.com/office/drawing/2014/main" id="{4D3C2D2F-EDB9-0742-AD36-72F05C848DF6}"/>
              </a:ext>
            </a:extLst>
          </p:cNvPr>
          <p:cNvSpPr/>
          <p:nvPr/>
        </p:nvSpPr>
        <p:spPr>
          <a:xfrm>
            <a:off x="2706464" y="5666407"/>
            <a:ext cx="4234108" cy="369332"/>
          </a:xfrm>
          <a:prstGeom prst="rect">
            <a:avLst/>
          </a:prstGeom>
        </p:spPr>
        <p:txBody>
          <a:bodyPr wrap="none">
            <a:spAutoFit/>
          </a:bodyPr>
          <a:lstStyle/>
          <a:p>
            <a:r>
              <a:rPr lang="zh-CN" altLang="en-US" dirty="0"/>
              <a:t>6 sentence pair and 2 single-sentence tasks</a:t>
            </a:r>
          </a:p>
        </p:txBody>
      </p:sp>
      <p:pic>
        <p:nvPicPr>
          <p:cNvPr id="18" name="图片 17">
            <a:extLst>
              <a:ext uri="{FF2B5EF4-FFF2-40B4-BE49-F238E27FC236}">
                <a16:creationId xmlns:a16="http://schemas.microsoft.com/office/drawing/2014/main" id="{A45F5391-16EE-9447-B154-3568FD0D7C35}"/>
              </a:ext>
            </a:extLst>
          </p:cNvPr>
          <p:cNvPicPr>
            <a:picLocks noChangeAspect="1"/>
          </p:cNvPicPr>
          <p:nvPr/>
        </p:nvPicPr>
        <p:blipFill rotWithShape="1">
          <a:blip r:embed="rId2"/>
          <a:srcRect t="12691" b="15770"/>
          <a:stretch/>
        </p:blipFill>
        <p:spPr>
          <a:xfrm>
            <a:off x="949809" y="5589240"/>
            <a:ext cx="1368152" cy="523666"/>
          </a:xfrm>
          <a:prstGeom prst="rect">
            <a:avLst/>
          </a:prstGeom>
        </p:spPr>
      </p:pic>
    </p:spTree>
    <p:extLst>
      <p:ext uri="{BB962C8B-B14F-4D97-AF65-F5344CB8AC3E}">
        <p14:creationId xmlns:p14="http://schemas.microsoft.com/office/powerpoint/2010/main" val="138385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2E36E8-56D6-864F-8472-88C2D652056F}"/>
              </a:ext>
            </a:extLst>
          </p:cNvPr>
          <p:cNvSpPr>
            <a:spLocks noGrp="1"/>
          </p:cNvSpPr>
          <p:nvPr>
            <p:ph type="title"/>
          </p:nvPr>
        </p:nvSpPr>
        <p:spPr/>
        <p:txBody>
          <a:bodyPr/>
          <a:lstStyle/>
          <a:p>
            <a:r>
              <a:rPr kumimoji="1" lang="en-US" altLang="zh-CN" sz="3200" dirty="0"/>
              <a:t>Token-level tasks</a:t>
            </a:r>
            <a:endParaRPr kumimoji="1" lang="zh-CN" altLang="en-US" sz="3200" dirty="0"/>
          </a:p>
        </p:txBody>
      </p:sp>
      <p:sp>
        <p:nvSpPr>
          <p:cNvPr id="3" name="内容占位符 2">
            <a:extLst>
              <a:ext uri="{FF2B5EF4-FFF2-40B4-BE49-F238E27FC236}">
                <a16:creationId xmlns:a16="http://schemas.microsoft.com/office/drawing/2014/main" id="{9A06541C-5604-E948-8CD0-20A7015698FD}"/>
              </a:ext>
            </a:extLst>
          </p:cNvPr>
          <p:cNvSpPr>
            <a:spLocks noGrp="1"/>
          </p:cNvSpPr>
          <p:nvPr>
            <p:ph sz="half" idx="1"/>
          </p:nvPr>
        </p:nvSpPr>
        <p:spPr>
          <a:xfrm>
            <a:off x="623635" y="1268760"/>
            <a:ext cx="10963473" cy="468853"/>
          </a:xfrm>
        </p:spPr>
        <p:txBody>
          <a:bodyPr/>
          <a:lstStyle/>
          <a:p>
            <a:r>
              <a:rPr kumimoji="1" lang="en-US" altLang="zh-CN" dirty="0">
                <a:solidFill>
                  <a:schemeClr val="tx1"/>
                </a:solidFill>
                <a:latin typeface="Gill Sans MT" panose="020B0502020104020203" pitchFamily="34" charset="0"/>
              </a:rPr>
              <a:t>Extractive question answering:</a:t>
            </a:r>
            <a:endParaRPr kumimoji="1" lang="zh-CN" altLang="en-US" dirty="0">
              <a:solidFill>
                <a:schemeClr val="tx1"/>
              </a:solidFill>
              <a:latin typeface="Gill Sans MT" panose="020B0502020104020203" pitchFamily="34" charset="0"/>
            </a:endParaRPr>
          </a:p>
        </p:txBody>
      </p:sp>
      <p:sp>
        <p:nvSpPr>
          <p:cNvPr id="6" name="内容占位符 2">
            <a:extLst>
              <a:ext uri="{FF2B5EF4-FFF2-40B4-BE49-F238E27FC236}">
                <a16:creationId xmlns:a16="http://schemas.microsoft.com/office/drawing/2014/main" id="{A00326FE-20BF-F04E-B59C-E0E85A78F3FB}"/>
              </a:ext>
            </a:extLst>
          </p:cNvPr>
          <p:cNvSpPr txBox="1">
            <a:spLocks/>
          </p:cNvSpPr>
          <p:nvPr/>
        </p:nvSpPr>
        <p:spPr>
          <a:xfrm>
            <a:off x="623635" y="3968259"/>
            <a:ext cx="10963473" cy="468853"/>
          </a:xfrm>
          <a:prstGeom prst="rect">
            <a:avLst/>
          </a:prstGeom>
          <a:noFill/>
        </p:spPr>
        <p:txBody>
          <a:bodyPr/>
          <a:lstStyle>
            <a:lvl1pPr marL="239106" marR="0" indent="-239106" algn="l" defTabSz="1218804" rtl="0" eaLnBrk="0" fontAlgn="base" latinLnBrk="0" hangingPunct="0">
              <a:lnSpc>
                <a:spcPct val="12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2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2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en-US" altLang="zh-CN" dirty="0">
                <a:solidFill>
                  <a:schemeClr val="tx1"/>
                </a:solidFill>
                <a:latin typeface="Gill Sans MT" panose="020B0502020104020203" pitchFamily="34" charset="0"/>
              </a:rPr>
              <a:t>Named entity recognition:</a:t>
            </a:r>
            <a:endParaRPr kumimoji="1" lang="en-US" dirty="0">
              <a:solidFill>
                <a:schemeClr val="tx1"/>
              </a:solidFill>
              <a:latin typeface="Gill Sans MT" panose="020B0502020104020203" pitchFamily="34" charset="0"/>
            </a:endParaRPr>
          </a:p>
        </p:txBody>
      </p:sp>
      <p:sp>
        <p:nvSpPr>
          <p:cNvPr id="10" name="矩形 9">
            <a:extLst>
              <a:ext uri="{FF2B5EF4-FFF2-40B4-BE49-F238E27FC236}">
                <a16:creationId xmlns:a16="http://schemas.microsoft.com/office/drawing/2014/main" id="{82CD849C-AED2-2F4E-827B-F5E837791DF6}"/>
              </a:ext>
            </a:extLst>
          </p:cNvPr>
          <p:cNvSpPr/>
          <p:nvPr/>
        </p:nvSpPr>
        <p:spPr bwMode="auto">
          <a:xfrm>
            <a:off x="1138362" y="2470896"/>
            <a:ext cx="2376264" cy="468853"/>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err="1">
                <a:solidFill>
                  <a:schemeClr val="bg1"/>
                </a:solidFill>
                <a:latin typeface="Gill Sans MT" panose="020B0502020104020203" pitchFamily="34" charset="0"/>
                <a:ea typeface="SimSun" pitchFamily="2" charset="-122"/>
              </a:rPr>
              <a:t>SQuAD</a:t>
            </a:r>
            <a:endParaRPr kumimoji="0" lang="zh-CN" altLang="en-US" sz="1800" b="1" i="0" u="none" strike="noStrike" cap="none" normalizeH="0" baseline="0" dirty="0">
              <a:ln>
                <a:noFill/>
              </a:ln>
              <a:solidFill>
                <a:schemeClr val="bg1"/>
              </a:solidFill>
              <a:effectLst/>
              <a:latin typeface="Gill Sans MT" panose="020B0502020104020203" pitchFamily="34" charset="0"/>
              <a:ea typeface="SimSun" pitchFamily="2" charset="-122"/>
            </a:endParaRPr>
          </a:p>
        </p:txBody>
      </p:sp>
      <p:sp>
        <p:nvSpPr>
          <p:cNvPr id="13" name="矩形 12">
            <a:extLst>
              <a:ext uri="{FF2B5EF4-FFF2-40B4-BE49-F238E27FC236}">
                <a16:creationId xmlns:a16="http://schemas.microsoft.com/office/drawing/2014/main" id="{B9FC5CAC-3C73-7246-ADAD-4E8251795AAD}"/>
              </a:ext>
            </a:extLst>
          </p:cNvPr>
          <p:cNvSpPr/>
          <p:nvPr/>
        </p:nvSpPr>
        <p:spPr bwMode="auto">
          <a:xfrm>
            <a:off x="1129829" y="5043319"/>
            <a:ext cx="2376264" cy="468853"/>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buClr>
                <a:srgbClr val="CC9900"/>
              </a:buClr>
            </a:pPr>
            <a:r>
              <a:rPr lang="en-US" altLang="zh-CN" b="1" dirty="0" err="1">
                <a:solidFill>
                  <a:schemeClr val="bg1"/>
                </a:solidFill>
                <a:latin typeface="Gill Sans MT" panose="020B0502020104020203" pitchFamily="34" charset="0"/>
                <a:ea typeface="SimSun" pitchFamily="2" charset="-122"/>
              </a:rPr>
              <a:t>CoNLL</a:t>
            </a:r>
            <a:r>
              <a:rPr lang="en-US" altLang="zh-CN" b="1" dirty="0">
                <a:solidFill>
                  <a:schemeClr val="bg1"/>
                </a:solidFill>
                <a:latin typeface="Gill Sans MT" panose="020B0502020104020203" pitchFamily="34" charset="0"/>
                <a:ea typeface="SimSun" pitchFamily="2" charset="-122"/>
              </a:rPr>
              <a:t> 2003 NER</a:t>
            </a:r>
            <a:endParaRPr kumimoji="0" lang="zh-CN" altLang="en-US" sz="1800" b="1" i="0" u="none" strike="noStrike" cap="none" normalizeH="0" baseline="0" dirty="0">
              <a:ln>
                <a:noFill/>
              </a:ln>
              <a:solidFill>
                <a:schemeClr val="bg1"/>
              </a:solidFill>
              <a:effectLst/>
              <a:latin typeface="Gill Sans MT" panose="020B0502020104020203" pitchFamily="34" charset="0"/>
              <a:ea typeface="SimSun" pitchFamily="2" charset="-122"/>
            </a:endParaRPr>
          </a:p>
        </p:txBody>
      </p:sp>
      <p:pic>
        <p:nvPicPr>
          <p:cNvPr id="5" name="图片 4">
            <a:extLst>
              <a:ext uri="{FF2B5EF4-FFF2-40B4-BE49-F238E27FC236}">
                <a16:creationId xmlns:a16="http://schemas.microsoft.com/office/drawing/2014/main" id="{65511671-FE85-604D-A405-E8B4C119BBA6}"/>
              </a:ext>
            </a:extLst>
          </p:cNvPr>
          <p:cNvPicPr>
            <a:picLocks noChangeAspect="1"/>
          </p:cNvPicPr>
          <p:nvPr/>
        </p:nvPicPr>
        <p:blipFill rotWithShape="1">
          <a:blip r:embed="rId2"/>
          <a:srcRect l="16995" t="3244" r="13484" b="52249"/>
          <a:stretch/>
        </p:blipFill>
        <p:spPr>
          <a:xfrm>
            <a:off x="4226173" y="1877230"/>
            <a:ext cx="3240360" cy="1656184"/>
          </a:xfrm>
          <a:prstGeom prst="rect">
            <a:avLst/>
          </a:prstGeom>
        </p:spPr>
      </p:pic>
      <p:pic>
        <p:nvPicPr>
          <p:cNvPr id="19" name="图片 18">
            <a:extLst>
              <a:ext uri="{FF2B5EF4-FFF2-40B4-BE49-F238E27FC236}">
                <a16:creationId xmlns:a16="http://schemas.microsoft.com/office/drawing/2014/main" id="{456CCE2C-1F2E-544D-B747-196C1E75AE8F}"/>
              </a:ext>
            </a:extLst>
          </p:cNvPr>
          <p:cNvPicPr>
            <a:picLocks noChangeAspect="1"/>
          </p:cNvPicPr>
          <p:nvPr/>
        </p:nvPicPr>
        <p:blipFill rotWithShape="1">
          <a:blip r:embed="rId2"/>
          <a:srcRect l="16811" t="49673" r="13668" b="5820"/>
          <a:stretch/>
        </p:blipFill>
        <p:spPr>
          <a:xfrm>
            <a:off x="7867684" y="1877230"/>
            <a:ext cx="3240360" cy="1656184"/>
          </a:xfrm>
          <a:prstGeom prst="rect">
            <a:avLst/>
          </a:prstGeom>
        </p:spPr>
      </p:pic>
      <p:pic>
        <p:nvPicPr>
          <p:cNvPr id="8" name="图片 7">
            <a:extLst>
              <a:ext uri="{FF2B5EF4-FFF2-40B4-BE49-F238E27FC236}">
                <a16:creationId xmlns:a16="http://schemas.microsoft.com/office/drawing/2014/main" id="{7F839AB2-AB2F-CB4A-A588-DD002E4D3FC0}"/>
              </a:ext>
            </a:extLst>
          </p:cNvPr>
          <p:cNvPicPr>
            <a:picLocks noChangeAspect="1"/>
          </p:cNvPicPr>
          <p:nvPr/>
        </p:nvPicPr>
        <p:blipFill>
          <a:blip r:embed="rId3"/>
          <a:stretch>
            <a:fillRect/>
          </a:stretch>
        </p:blipFill>
        <p:spPr>
          <a:xfrm>
            <a:off x="4260133" y="4534204"/>
            <a:ext cx="3062384" cy="1487083"/>
          </a:xfrm>
          <a:prstGeom prst="rect">
            <a:avLst/>
          </a:prstGeom>
        </p:spPr>
      </p:pic>
    </p:spTree>
    <p:extLst>
      <p:ext uri="{BB962C8B-B14F-4D97-AF65-F5344CB8AC3E}">
        <p14:creationId xmlns:p14="http://schemas.microsoft.com/office/powerpoint/2010/main" val="278060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D6137EB-F023-EF48-BB4E-6D27BB5BB347}"/>
              </a:ext>
            </a:extLst>
          </p:cNvPr>
          <p:cNvSpPr>
            <a:spLocks noGrp="1"/>
          </p:cNvSpPr>
          <p:nvPr>
            <p:ph type="title"/>
          </p:nvPr>
        </p:nvSpPr>
        <p:spPr>
          <a:xfrm>
            <a:off x="623636" y="607562"/>
            <a:ext cx="10963473" cy="589190"/>
          </a:xfrm>
        </p:spPr>
        <p:txBody>
          <a:bodyPr/>
          <a:lstStyle/>
          <a:p>
            <a:r>
              <a:rPr lang="en-US" altLang="zh-CN"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Lecture</a:t>
            </a:r>
            <a:r>
              <a:rPr lang="zh-CN" altLang="en-US"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 </a:t>
            </a:r>
            <a:r>
              <a:rPr lang="en-US" altLang="zh-CN" sz="3200" dirty="0">
                <a:latin typeface="Futura Medium" panose="020B0602020204020303" pitchFamily="34" charset="-79"/>
                <a:ea typeface="Microsoft YaHei" panose="020B0503020204020204" pitchFamily="34" charset="-122"/>
                <a:cs typeface="Futura Medium" panose="020B0602020204020303" pitchFamily="34" charset="-79"/>
                <a:sym typeface="Huawei Sans" panose="020C0503030203020204" pitchFamily="34" charset="0"/>
              </a:rPr>
              <a:t>Summary</a:t>
            </a:r>
            <a:endParaRPr lang="zh-CN" altLang="en-US" sz="3200" dirty="0">
              <a:latin typeface="Futura Medium" panose="020B0602020204020303" pitchFamily="34" charset="-79"/>
              <a:ea typeface="Microsoft YaHei" panose="020B0503020204020204" pitchFamily="34" charset="-122"/>
              <a:cs typeface="Futura Medium" panose="020B0602020204020303" pitchFamily="34" charset="-79"/>
            </a:endParaRPr>
          </a:p>
        </p:txBody>
      </p:sp>
      <p:sp>
        <p:nvSpPr>
          <p:cNvPr id="13" name="内容占位符 2">
            <a:extLst>
              <a:ext uri="{FF2B5EF4-FFF2-40B4-BE49-F238E27FC236}">
                <a16:creationId xmlns:a16="http://schemas.microsoft.com/office/drawing/2014/main" id="{BB9F16C1-DCF7-8F4F-B261-A76B7394DF23}"/>
              </a:ext>
            </a:extLst>
          </p:cNvPr>
          <p:cNvSpPr>
            <a:spLocks noGrp="1"/>
          </p:cNvSpPr>
          <p:nvPr>
            <p:ph sz="half" idx="1"/>
          </p:nvPr>
        </p:nvSpPr>
        <p:spPr>
          <a:xfrm>
            <a:off x="623636" y="1495552"/>
            <a:ext cx="10963473" cy="4525736"/>
          </a:xfrm>
        </p:spPr>
        <p:txBody>
          <a:bodyPr/>
          <a:lstStyle/>
          <a:p>
            <a:pPr marL="361950" indent="-238125">
              <a:lnSpc>
                <a:spcPct val="150000"/>
              </a:lnSpc>
            </a:pPr>
            <a:r>
              <a:rPr lang="zh-CN" altLang="en-US" dirty="0">
                <a:solidFill>
                  <a:srgbClr val="59595A"/>
                </a:solidFill>
              </a:rPr>
              <a:t>语言模型的基本定义</a:t>
            </a:r>
            <a:r>
              <a:rPr lang="zh-CN" altLang="en-US" kern="1200" dirty="0">
                <a:solidFill>
                  <a:srgbClr val="59595A"/>
                </a:solidFill>
              </a:rPr>
              <a:t>是对语句的概率分布的建模；</a:t>
            </a:r>
            <a:endParaRPr lang="en-US" altLang="zh-CN" kern="1200" dirty="0">
              <a:solidFill>
                <a:srgbClr val="59595A"/>
              </a:solidFill>
            </a:endParaRPr>
          </a:p>
          <a:p>
            <a:pPr marL="361950" indent="-238125">
              <a:lnSpc>
                <a:spcPct val="150000"/>
              </a:lnSpc>
            </a:pPr>
            <a:r>
              <a:rPr lang="zh-CN" altLang="en-US" kern="1200" dirty="0">
                <a:solidFill>
                  <a:srgbClr val="59595A"/>
                </a:solidFill>
              </a:rPr>
              <a:t>大规模语言模型称为</a:t>
            </a:r>
            <a:r>
              <a:rPr lang="en-US" altLang="zh-CN" kern="1200" dirty="0">
                <a:solidFill>
                  <a:srgbClr val="59595A"/>
                </a:solidFill>
              </a:rPr>
              <a:t>LLM</a:t>
            </a:r>
            <a:r>
              <a:rPr lang="zh-CN" altLang="en-US" kern="1200" dirty="0">
                <a:solidFill>
                  <a:srgbClr val="59595A"/>
                </a:solidFill>
              </a:rPr>
              <a:t>，有效地解决了下游任务繁多、使用无监督学习方法；</a:t>
            </a:r>
            <a:endParaRPr lang="en-US" altLang="zh-CN" kern="1200" dirty="0">
              <a:solidFill>
                <a:srgbClr val="59595A"/>
              </a:solidFill>
            </a:endParaRPr>
          </a:p>
          <a:p>
            <a:pPr marL="361950" indent="-238125">
              <a:lnSpc>
                <a:spcPct val="150000"/>
              </a:lnSpc>
            </a:pPr>
            <a:r>
              <a:rPr lang="zh-CN" altLang="en-US" dirty="0">
                <a:solidFill>
                  <a:srgbClr val="59595A"/>
                </a:solidFill>
              </a:rPr>
              <a:t>传统</a:t>
            </a:r>
            <a:r>
              <a:rPr lang="en-US" altLang="zh-CN" dirty="0">
                <a:solidFill>
                  <a:srgbClr val="59595A"/>
                </a:solidFill>
              </a:rPr>
              <a:t>LM</a:t>
            </a:r>
            <a:r>
              <a:rPr lang="zh-CN" altLang="en-US" dirty="0">
                <a:solidFill>
                  <a:srgbClr val="59595A"/>
                </a:solidFill>
              </a:rPr>
              <a:t>模型主要解决序列问题，后来</a:t>
            </a:r>
            <a:r>
              <a:rPr lang="en-US" altLang="zh-CN" dirty="0">
                <a:solidFill>
                  <a:srgbClr val="59595A"/>
                </a:solidFill>
              </a:rPr>
              <a:t>LSTM</a:t>
            </a:r>
            <a:r>
              <a:rPr lang="zh-CN" altLang="en-US" dirty="0">
                <a:solidFill>
                  <a:srgbClr val="59595A"/>
                </a:solidFill>
              </a:rPr>
              <a:t>的出现解决长时序和梯度消失爆炸问题；</a:t>
            </a:r>
            <a:endParaRPr lang="en-US" altLang="zh-CN" dirty="0">
              <a:solidFill>
                <a:srgbClr val="59595A"/>
              </a:solidFill>
            </a:endParaRPr>
          </a:p>
          <a:p>
            <a:pPr marL="361950" indent="-238125">
              <a:lnSpc>
                <a:spcPct val="150000"/>
              </a:lnSpc>
            </a:pPr>
            <a:r>
              <a:rPr lang="en-US" altLang="zh-CN" dirty="0">
                <a:solidFill>
                  <a:srgbClr val="59595A"/>
                </a:solidFill>
              </a:rPr>
              <a:t>Transformer</a:t>
            </a:r>
            <a:r>
              <a:rPr lang="zh-CN" altLang="en-US" dirty="0">
                <a:solidFill>
                  <a:srgbClr val="59595A"/>
                </a:solidFill>
              </a:rPr>
              <a:t>引入了全注意力机制，通过矩阵乘使得</a:t>
            </a:r>
            <a:r>
              <a:rPr lang="en-US" altLang="zh-CN" dirty="0">
                <a:solidFill>
                  <a:srgbClr val="59595A"/>
                </a:solidFill>
              </a:rPr>
              <a:t>LM</a:t>
            </a:r>
            <a:r>
              <a:rPr lang="zh-CN" altLang="en-US" dirty="0">
                <a:solidFill>
                  <a:srgbClr val="59595A"/>
                </a:solidFill>
              </a:rPr>
              <a:t>模型</a:t>
            </a:r>
            <a:r>
              <a:rPr lang="en-US" altLang="zh-CN" dirty="0">
                <a:solidFill>
                  <a:srgbClr val="59595A"/>
                </a:solidFill>
              </a:rPr>
              <a:t>SOTA</a:t>
            </a:r>
            <a:r>
              <a:rPr lang="zh-CN" altLang="en-US" dirty="0">
                <a:solidFill>
                  <a:srgbClr val="59595A"/>
                </a:solidFill>
              </a:rPr>
              <a:t>，进入</a:t>
            </a:r>
            <a:r>
              <a:rPr lang="en-US" altLang="zh-CN" dirty="0">
                <a:solidFill>
                  <a:srgbClr val="59595A"/>
                </a:solidFill>
              </a:rPr>
              <a:t>LLM</a:t>
            </a:r>
            <a:r>
              <a:rPr lang="zh-CN" altLang="en-US" dirty="0">
                <a:solidFill>
                  <a:srgbClr val="59595A"/>
                </a:solidFill>
              </a:rPr>
              <a:t>时代；</a:t>
            </a:r>
            <a:endParaRPr lang="en-US" altLang="zh-CN" dirty="0">
              <a:solidFill>
                <a:srgbClr val="59595A"/>
              </a:solidFill>
            </a:endParaRPr>
          </a:p>
        </p:txBody>
      </p:sp>
    </p:spTree>
    <p:extLst>
      <p:ext uri="{BB962C8B-B14F-4D97-AF65-F5344CB8AC3E}">
        <p14:creationId xmlns:p14="http://schemas.microsoft.com/office/powerpoint/2010/main" val="3872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BB748-60EE-5544-A60A-253DF753FC05}"/>
              </a:ext>
            </a:extLst>
          </p:cNvPr>
          <p:cNvSpPr>
            <a:spLocks noGrp="1"/>
          </p:cNvSpPr>
          <p:nvPr>
            <p:ph type="title"/>
          </p:nvPr>
        </p:nvSpPr>
        <p:spPr/>
        <p:txBody>
          <a:bodyPr/>
          <a:lstStyle/>
          <a:p>
            <a:r>
              <a:rPr kumimoji="1" lang="en-US" altLang="zh-CN" sz="3200" dirty="0">
                <a:latin typeface="Futura Medium" panose="020B0602020204020303" pitchFamily="34" charset="-79"/>
                <a:cs typeface="Futura Medium" panose="020B0602020204020303" pitchFamily="34" charset="-79"/>
              </a:rPr>
              <a:t>Inference</a:t>
            </a:r>
            <a:endParaRPr kumimoji="1" lang="zh-CN" altLang="en-US" sz="3200"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B1EAF690-6255-C84A-A1AA-A2622369DD16}"/>
              </a:ext>
            </a:extLst>
          </p:cNvPr>
          <p:cNvSpPr>
            <a:spLocks noGrp="1"/>
          </p:cNvSpPr>
          <p:nvPr>
            <p:ph sz="half" idx="1"/>
          </p:nvPr>
        </p:nvSpPr>
        <p:spPr>
          <a:xfrm>
            <a:off x="623635" y="1495552"/>
            <a:ext cx="10963473" cy="4525736"/>
          </a:xfrm>
        </p:spPr>
        <p:txBody>
          <a:bodyPr/>
          <a:lstStyle/>
          <a:p>
            <a:pPr marL="285750" indent="-285750" latinLnBrk="1">
              <a:lnSpc>
                <a:spcPct val="150000"/>
              </a:lnSpc>
              <a:buFont typeface="+mj-lt"/>
              <a:buAutoNum type="romanUcPeriod"/>
            </a:pPr>
            <a:r>
              <a:rPr kumimoji="1" lang="en-US" altLang="zh-CN" sz="1200" u="sng" dirty="0"/>
              <a:t>Transformer.</a:t>
            </a:r>
            <a:r>
              <a:rPr kumimoji="1" lang="zh-CN" altLang="en-US" sz="1200" u="sng" dirty="0"/>
              <a:t> </a:t>
            </a:r>
            <a:r>
              <a:rPr lang="en-US" altLang="zh-CN" sz="1200" dirty="0"/>
              <a:t>Vaswani, Ashish, et al. "Attention is all you need." </a:t>
            </a:r>
            <a:r>
              <a:rPr lang="en-US" altLang="zh-CN" sz="1200" i="1" dirty="0"/>
              <a:t>Advances in neural information processing systems</a:t>
            </a:r>
            <a:r>
              <a:rPr lang="en-US" altLang="zh-CN" sz="1200" dirty="0"/>
              <a:t> 30 (2017).</a:t>
            </a:r>
          </a:p>
          <a:p>
            <a:pPr marL="285750" indent="-285750" latinLnBrk="1">
              <a:lnSpc>
                <a:spcPct val="150000"/>
              </a:lnSpc>
              <a:buFont typeface="+mj-lt"/>
              <a:buAutoNum type="romanUcPeriod"/>
            </a:pPr>
            <a:r>
              <a:rPr kumimoji="1" lang="en-US" altLang="zh-CN" sz="1200" u="sng" dirty="0"/>
              <a:t>BERT</a:t>
            </a:r>
            <a:r>
              <a:rPr kumimoji="1" lang="zh-CN" altLang="en-US" sz="1200" u="sng" dirty="0"/>
              <a:t> </a:t>
            </a:r>
            <a:r>
              <a:rPr lang="en-US" altLang="zh-CN" sz="1200" dirty="0"/>
              <a:t>Devlin, Jacob, et al. "Bert: Pre-training of deep bidirectional transformers for language understanding." </a:t>
            </a:r>
            <a:r>
              <a:rPr lang="en-US" altLang="zh-CN" sz="1200" i="1" dirty="0" err="1"/>
              <a:t>arXiv</a:t>
            </a:r>
            <a:r>
              <a:rPr lang="en-US" altLang="zh-CN" sz="1200" i="1" dirty="0"/>
              <a:t> preprint arXiv:1810.04805</a:t>
            </a:r>
            <a:r>
              <a:rPr lang="en-US" altLang="zh-CN" sz="1200" dirty="0"/>
              <a:t> (2018).</a:t>
            </a:r>
          </a:p>
          <a:p>
            <a:pPr marL="285750" indent="-285750" latinLnBrk="1">
              <a:lnSpc>
                <a:spcPct val="150000"/>
              </a:lnSpc>
              <a:buFont typeface="+mj-lt"/>
              <a:buAutoNum type="romanUcPeriod"/>
            </a:pPr>
            <a:r>
              <a:rPr kumimoji="1" lang="en-US" altLang="zh-CN" sz="1200" u="sng" dirty="0"/>
              <a:t>GPT3</a:t>
            </a:r>
            <a:r>
              <a:rPr kumimoji="1" lang="en-US" altLang="zh-CN" sz="1200" dirty="0"/>
              <a:t>.</a:t>
            </a:r>
            <a:r>
              <a:rPr kumimoji="1" lang="zh-CN" altLang="en-US" sz="1200" dirty="0"/>
              <a:t> </a:t>
            </a:r>
            <a:r>
              <a:rPr lang="en-US" altLang="zh-CN" sz="1200" dirty="0"/>
              <a:t>Brown, Tom, et al. "Language models are few-shot learners." </a:t>
            </a:r>
            <a:r>
              <a:rPr lang="en-US" altLang="zh-CN" sz="1200" i="1" dirty="0"/>
              <a:t>Advances in neural information processing systems</a:t>
            </a:r>
            <a:r>
              <a:rPr lang="en-US" altLang="zh-CN" sz="1200" dirty="0"/>
              <a:t> 33 (2020): 1877-1901.</a:t>
            </a:r>
            <a:endParaRPr kumimoji="1" lang="en-US" altLang="zh-CN" sz="1200" dirty="0"/>
          </a:p>
          <a:p>
            <a:pPr marL="285750" indent="-285750">
              <a:lnSpc>
                <a:spcPct val="150000"/>
              </a:lnSpc>
              <a:buFont typeface="+mj-lt"/>
              <a:buAutoNum type="romanUcPeriod"/>
            </a:pPr>
            <a:r>
              <a:rPr kumimoji="1" lang="en-US" altLang="zh-CN" sz="1200" u="sng" dirty="0"/>
              <a:t>T5.</a:t>
            </a:r>
            <a:r>
              <a:rPr kumimoji="1" lang="zh-CN" altLang="en-US" sz="1200" dirty="0"/>
              <a:t> </a:t>
            </a:r>
            <a:r>
              <a:rPr lang="en-US" altLang="zh-CN" sz="1200" dirty="0"/>
              <a:t>Raffel, Colin, et al. "Exploring the limits of transfer learning with a unified text-to-text transformer." </a:t>
            </a:r>
            <a:r>
              <a:rPr lang="en-US" altLang="zh-CN" sz="1200" i="1" dirty="0"/>
              <a:t>J. Mach. Learn. Res.</a:t>
            </a:r>
            <a:r>
              <a:rPr lang="en-US" altLang="zh-CN" sz="1200" dirty="0"/>
              <a:t> 21.140 (2020): 1-67.</a:t>
            </a:r>
          </a:p>
          <a:p>
            <a:pPr marL="285750" indent="-285750" latinLnBrk="1">
              <a:lnSpc>
                <a:spcPct val="150000"/>
              </a:lnSpc>
              <a:buFont typeface="+mj-lt"/>
              <a:buAutoNum type="romanUcPeriod"/>
            </a:pPr>
            <a:r>
              <a:rPr kumimoji="1" lang="en-US" altLang="zh-CN" sz="1200" u="sng" dirty="0"/>
              <a:t>FLAN</a:t>
            </a:r>
            <a:r>
              <a:rPr kumimoji="1" lang="en-US" altLang="zh-CN" sz="1200" dirty="0"/>
              <a:t>.</a:t>
            </a:r>
            <a:r>
              <a:rPr kumimoji="1" lang="zh-CN" altLang="en-US" sz="1200" dirty="0"/>
              <a:t> </a:t>
            </a:r>
            <a:r>
              <a:rPr lang="en-US" altLang="zh-CN" sz="1200" dirty="0"/>
              <a:t>Wei, Jason, et al. "Finetuned language models are zero-shot learners." arXiv preprint arXiv:2109.01652 (2021).</a:t>
            </a:r>
          </a:p>
          <a:p>
            <a:pPr marL="285750" indent="-285750" latinLnBrk="1">
              <a:lnSpc>
                <a:spcPct val="150000"/>
              </a:lnSpc>
              <a:buFont typeface="+mj-lt"/>
              <a:buAutoNum type="romanUcPeriod"/>
            </a:pPr>
            <a:r>
              <a:rPr lang="en-US" altLang="zh-CN" sz="1200" dirty="0"/>
              <a:t>COS 597G (Fall 2022): Understanding Large Language Models.</a:t>
            </a:r>
            <a:r>
              <a:rPr lang="zh-CN" altLang="en-US" sz="1200" dirty="0"/>
              <a:t> </a:t>
            </a:r>
            <a:r>
              <a:rPr lang="en-US" altLang="zh-CN" sz="1200" dirty="0"/>
              <a:t>https://</a:t>
            </a:r>
            <a:r>
              <a:rPr lang="en-US" altLang="zh-CN" sz="1200" dirty="0" err="1"/>
              <a:t>www.cs.princeton.edu</a:t>
            </a:r>
            <a:r>
              <a:rPr lang="en-US" altLang="zh-CN" sz="1200" dirty="0"/>
              <a:t>/courses/archive/fall22/cos597G/</a:t>
            </a:r>
          </a:p>
        </p:txBody>
      </p:sp>
    </p:spTree>
    <p:extLst>
      <p:ext uri="{BB962C8B-B14F-4D97-AF65-F5344CB8AC3E}">
        <p14:creationId xmlns:p14="http://schemas.microsoft.com/office/powerpoint/2010/main" val="311266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advClick="0">
        <p159:morph option="byObject"/>
      </p:transition>
    </mc:Choice>
    <mc:Fallback xmlns="">
      <p:transition spd="med"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16746</TotalTime>
  <Words>561</Words>
  <Application>Microsoft Macintosh PowerPoint</Application>
  <PresentationFormat>自定义</PresentationFormat>
  <Paragraphs>60</Paragraphs>
  <Slides>9</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9</vt:i4>
      </vt:variant>
    </vt:vector>
  </HeadingPairs>
  <TitlesOfParts>
    <vt:vector size="28"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大模型算法</vt:lpstr>
      <vt:lpstr>PowerPoint 演示文稿</vt:lpstr>
      <vt:lpstr>PowerPoint 演示文稿</vt:lpstr>
      <vt:lpstr>PowerPoint 演示文稿</vt:lpstr>
      <vt:lpstr>Sentence-level tasks</vt:lpstr>
      <vt:lpstr>Token-level tasks</vt:lpstr>
      <vt:lpstr>Lecture Summary</vt:lpstr>
      <vt:lpstr>Inference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2237</cp:revision>
  <dcterms:created xsi:type="dcterms:W3CDTF">2015-01-14T10:38:57Z</dcterms:created>
  <dcterms:modified xsi:type="dcterms:W3CDTF">2022-10-30T09:50:48Z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